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7" r:id="rId5"/>
    <p:sldId id="389" r:id="rId6"/>
    <p:sldId id="384" r:id="rId7"/>
    <p:sldId id="279" r:id="rId8"/>
    <p:sldId id="392" r:id="rId9"/>
    <p:sldId id="393" r:id="rId10"/>
    <p:sldId id="395" r:id="rId11"/>
    <p:sldId id="321" r:id="rId12"/>
    <p:sldId id="391" r:id="rId1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19.06.2022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19.06.2022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19.06.2022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3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290639-4E92-4ED8-8D96-471111637F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5DCC78-8463-444F-A0CF-2EABB296C18C}" type="datetime1">
              <a:rPr lang="pl-PL" smtClean="0"/>
              <a:t>19.06.2022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8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575042-9803-4365-98E6-7B269EDD9F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509B6E6-3E65-49C0-94CE-1A750F0F84E8}" type="datetime1">
              <a:rPr lang="pl-PL" smtClean="0"/>
              <a:t>19.06.2022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hyperlink" Target="https://commons.wikimedia.org/wiki/File:Tensorflow_logo.sv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ru.wikipedia.org/wiki/Python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l.wikipedia.org/wiki/Qt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887786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GB" dirty="0"/>
              <a:t>BIAI Project</a:t>
            </a:r>
            <a:r>
              <a:rPr lang="pl-PL" dirty="0"/>
              <a:t> – </a:t>
            </a:r>
            <a:r>
              <a:rPr lang="pl-PL" dirty="0" err="1"/>
              <a:t>Check</a:t>
            </a:r>
            <a:r>
              <a:rPr lang="pl-PL" dirty="0"/>
              <a:t> for </a:t>
            </a:r>
            <a:r>
              <a:rPr lang="pl-PL" dirty="0" err="1"/>
              <a:t>Whale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Dolphin</a:t>
            </a:r>
            <a:endParaRPr lang="pl-PL" dirty="0"/>
          </a:p>
        </p:txBody>
      </p:sp>
      <p:pic>
        <p:nvPicPr>
          <p:cNvPr id="14" name="Obraz — symbol zastępczy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253009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Kacper Nitkiewicz</a:t>
            </a:r>
          </a:p>
          <a:p>
            <a:pPr rtl="0"/>
            <a:r>
              <a:rPr lang="pl-PL" dirty="0"/>
              <a:t>Kamila </a:t>
            </a:r>
            <a:r>
              <a:rPr lang="pl-PL" dirty="0" err="1"/>
              <a:t>Ertel</a:t>
            </a:r>
            <a:endParaRPr lang="pl-PL" dirty="0"/>
          </a:p>
          <a:p>
            <a:pPr rtl="0"/>
            <a:endParaRPr lang="pl-PL" dirty="0"/>
          </a:p>
          <a:p>
            <a:pPr rtl="0"/>
            <a:r>
              <a:rPr lang="pl-PL" dirty="0"/>
              <a:t>GKiO3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en-GB" dirty="0"/>
              <a:t>Main goal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3" y="2677306"/>
            <a:ext cx="4784326" cy="3415519"/>
          </a:xfrm>
        </p:spPr>
        <p:txBody>
          <a:bodyPr rtlCol="0"/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GB" dirty="0"/>
              <a:t>The main goal of the project is to</a:t>
            </a:r>
            <a:r>
              <a:rPr lang="pl-PL" dirty="0"/>
              <a:t> </a:t>
            </a:r>
            <a:r>
              <a:rPr lang="en-GB" dirty="0"/>
              <a:t>create a neural network model, that can recognize if there is a </a:t>
            </a:r>
            <a:r>
              <a:rPr lang="pl-PL" dirty="0" err="1"/>
              <a:t>Dolphin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a </a:t>
            </a:r>
            <a:r>
              <a:rPr lang="pl-PL" dirty="0" err="1"/>
              <a:t>Whale</a:t>
            </a:r>
            <a:r>
              <a:rPr lang="en-GB" dirty="0"/>
              <a:t> in the picture</a:t>
            </a:r>
            <a:endParaRPr lang="pl-PL" dirty="0"/>
          </a:p>
        </p:txBody>
      </p:sp>
      <p:pic>
        <p:nvPicPr>
          <p:cNvPr id="8" name="Obraz — symbol zastępczy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208928" y="1978487"/>
            <a:ext cx="3448558" cy="3197520"/>
          </a:xfrm>
        </p:spPr>
      </p:pic>
      <p:pic>
        <p:nvPicPr>
          <p:cNvPr id="10" name="Obraz — symbol zastępczy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918575" y="705568"/>
            <a:ext cx="2263776" cy="2079947"/>
          </a:xfrm>
        </p:spPr>
      </p:pic>
      <p:pic>
        <p:nvPicPr>
          <p:cNvPr id="12" name="Obraz — symbol zastępczy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9091611" y="3550014"/>
            <a:ext cx="2936876" cy="2602418"/>
          </a:xfrm>
        </p:spPr>
      </p:pic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n-GB" dirty="0"/>
              <a:t>Chosen software</a:t>
            </a:r>
            <a:br>
              <a:rPr lang="pl-PL" dirty="0"/>
            </a:br>
            <a:endParaRPr lang="pl-PL" dirty="0"/>
          </a:p>
        </p:txBody>
      </p:sp>
      <p:pic>
        <p:nvPicPr>
          <p:cNvPr id="18" name="Obraz — symbol zastępczy 17" descr="Grupa osób siedzących przy sto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Obraz — symbol zastępczy 19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3022" t="-15563" r="-3022" b="-15563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Obraz — symbol zastępczy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-1729" t="-10288" r="-1729" b="-10288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/>
              <a:t>3</a:t>
            </a:fld>
            <a:endParaRPr lang="pl-PL"/>
          </a:p>
        </p:txBody>
      </p:sp>
      <p:pic>
        <p:nvPicPr>
          <p:cNvPr id="23" name="Obraz — symbol zastępczy 22" descr="Osoba rysująca na białej tablicy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Zawartość — symbol zastępczy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4783" y="4508500"/>
            <a:ext cx="6319192" cy="1563688"/>
          </a:xfrm>
          <a:noFill/>
        </p:spPr>
        <p:txBody>
          <a:bodyPr rtlCol="0">
            <a:noAutofit/>
          </a:bodyPr>
          <a:lstStyle/>
          <a:p>
            <a:pPr rtl="0"/>
            <a:r>
              <a:rPr lang="en-GB" sz="1600" dirty="0" err="1"/>
              <a:t>Librar</a:t>
            </a:r>
            <a:r>
              <a:rPr lang="pl-PL" sz="1600" dirty="0" err="1"/>
              <a:t>ies</a:t>
            </a:r>
            <a:r>
              <a:rPr lang="pl-PL" sz="1600" dirty="0"/>
              <a:t>:</a:t>
            </a:r>
            <a:br>
              <a:rPr lang="pl-PL" sz="1600" dirty="0"/>
            </a:br>
            <a:r>
              <a:rPr lang="en-GB" sz="1600" dirty="0"/>
              <a:t> </a:t>
            </a:r>
            <a:r>
              <a:rPr lang="en-GB" sz="1600" dirty="0" err="1"/>
              <a:t>Tensorflow</a:t>
            </a:r>
            <a:br>
              <a:rPr lang="pl-PL" sz="1600" dirty="0"/>
            </a:br>
            <a:r>
              <a:rPr lang="pl-PL" sz="1600" dirty="0"/>
              <a:t> </a:t>
            </a:r>
            <a:r>
              <a:rPr lang="pl-PL" sz="1600" dirty="0" err="1"/>
              <a:t>Keras</a:t>
            </a:r>
            <a:br>
              <a:rPr lang="pl-PL" sz="1600" dirty="0"/>
            </a:br>
            <a:r>
              <a:rPr lang="pl-PL" sz="1600" dirty="0"/>
              <a:t> Qt5</a:t>
            </a:r>
          </a:p>
          <a:p>
            <a:pPr rtl="0"/>
            <a:r>
              <a:rPr lang="en-GB" sz="1600" dirty="0"/>
              <a:t> Coding language: Python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9862"/>
            <a:ext cx="10697239" cy="836664"/>
          </a:xfrm>
        </p:spPr>
        <p:txBody>
          <a:bodyPr rtlCol="0">
            <a:noAutofit/>
          </a:bodyPr>
          <a:lstStyle/>
          <a:p>
            <a:pPr rtl="0"/>
            <a:r>
              <a:rPr lang="en-GB" sz="1600" dirty="0"/>
              <a:t>Decided to go with Convolutional Neural Network (CNN) mainly cause of the need to process images and find distinct features of a Dolphin or a Whale. This model lets create convolutional layers, that work like a small „window” for checking a group of pixels in search for a specific pattern and then convert it to one pixel value.</a:t>
            </a:r>
            <a:endParaRPr lang="pl-PL" sz="3600" dirty="0"/>
          </a:p>
        </p:txBody>
      </p:sp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12" name="Tytuł 14">
            <a:extLst>
              <a:ext uri="{FF2B5EF4-FFF2-40B4-BE49-F238E27FC236}">
                <a16:creationId xmlns:a16="http://schemas.microsoft.com/office/drawing/2014/main" id="{3C5AF7BD-329F-0069-BED7-FA16507EF215}"/>
              </a:ext>
            </a:extLst>
          </p:cNvPr>
          <p:cNvSpPr txBox="1">
            <a:spLocks/>
          </p:cNvSpPr>
          <p:nvPr/>
        </p:nvSpPr>
        <p:spPr>
          <a:xfrm>
            <a:off x="3041727" y="-109486"/>
            <a:ext cx="6907136" cy="131752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Convolutional Neural Network</a:t>
            </a:r>
            <a:endParaRPr lang="en-GB" sz="6400" dirty="0"/>
          </a:p>
        </p:txBody>
      </p:sp>
      <p:pic>
        <p:nvPicPr>
          <p:cNvPr id="16" name="Picture 2" descr="Jak działają konwolucyjne sieci neuronowe (CNN) - Mirosław Mamczur">
            <a:extLst>
              <a:ext uri="{FF2B5EF4-FFF2-40B4-BE49-F238E27FC236}">
                <a16:creationId xmlns:a16="http://schemas.microsoft.com/office/drawing/2014/main" id="{0214B8EE-9CFF-4E03-24FE-E7370B39AB3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b="819"/>
          <a:stretch>
            <a:fillRect/>
          </a:stretch>
        </p:blipFill>
        <p:spPr bwMode="auto">
          <a:xfrm>
            <a:off x="4048456" y="2635707"/>
            <a:ext cx="3702050" cy="35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9862"/>
            <a:ext cx="10697239" cy="836664"/>
          </a:xfrm>
        </p:spPr>
        <p:txBody>
          <a:bodyPr rtlCol="0">
            <a:noAutofit/>
          </a:bodyPr>
          <a:lstStyle/>
          <a:p>
            <a:pPr rtl="0"/>
            <a:r>
              <a:rPr lang="en-GB" sz="1600" dirty="0"/>
              <a:t>First model was inspired by VGG16 model with its sets of 2 convolutional and 1 pooling layers, but because of a big number of filters it required some time to finish training. (around 3 minutes for 1 epoch) The results were always around 6</a:t>
            </a:r>
            <a:r>
              <a:rPr lang="pl-PL" sz="1600" dirty="0"/>
              <a:t>5</a:t>
            </a:r>
            <a:r>
              <a:rPr lang="en-GB" sz="1600" dirty="0"/>
              <a:t>%</a:t>
            </a:r>
            <a:r>
              <a:rPr lang="pl-PL" sz="1600" dirty="0"/>
              <a:t>. At </a:t>
            </a:r>
            <a:r>
              <a:rPr lang="pl-PL" sz="1600" dirty="0" err="1"/>
              <a:t>first</a:t>
            </a:r>
            <a:r>
              <a:rPr lang="pl-PL" sz="1600" dirty="0"/>
              <a:t> the </a:t>
            </a:r>
            <a:r>
              <a:rPr lang="pl-PL" sz="1600" dirty="0" err="1"/>
              <a:t>compiled</a:t>
            </a:r>
            <a:r>
              <a:rPr lang="pl-PL" sz="1600" dirty="0"/>
              <a:t> </a:t>
            </a:r>
            <a:r>
              <a:rPr lang="pl-PL" sz="1600" dirty="0" err="1"/>
              <a:t>losses</a:t>
            </a:r>
            <a:r>
              <a:rPr lang="pl-PL" sz="1600" dirty="0"/>
              <a:t> </a:t>
            </a:r>
            <a:r>
              <a:rPr lang="pl-PL" sz="1600" dirty="0" err="1"/>
              <a:t>were</a:t>
            </a:r>
            <a:r>
              <a:rPr lang="pl-PL" sz="1600" dirty="0"/>
              <a:t> </a:t>
            </a:r>
            <a:r>
              <a:rPr lang="pl-PL" sz="1600" dirty="0" err="1"/>
              <a:t>done</a:t>
            </a:r>
            <a:r>
              <a:rPr lang="pl-PL" sz="1600" dirty="0"/>
              <a:t> </a:t>
            </a:r>
            <a:r>
              <a:rPr lang="en-GB" sz="1600" dirty="0"/>
              <a:t>with Poisson method</a:t>
            </a:r>
            <a:r>
              <a:rPr lang="pl-PL" sz="1600" dirty="0"/>
              <a:t>. It </a:t>
            </a:r>
            <a:r>
              <a:rPr lang="pl-PL" sz="1600" dirty="0" err="1"/>
              <a:t>soon</a:t>
            </a:r>
            <a:r>
              <a:rPr lang="pl-PL" sz="1600" dirty="0"/>
              <a:t> </a:t>
            </a:r>
            <a:r>
              <a:rPr lang="pl-PL" sz="1600" dirty="0" err="1"/>
              <a:t>lost</a:t>
            </a:r>
            <a:r>
              <a:rPr lang="pl-PL" sz="1600" dirty="0"/>
              <a:t> to </a:t>
            </a:r>
            <a:r>
              <a:rPr lang="pl-PL" sz="1600" dirty="0" err="1"/>
              <a:t>other</a:t>
            </a:r>
            <a:r>
              <a:rPr lang="pl-PL" sz="1600" dirty="0"/>
              <a:t> </a:t>
            </a:r>
            <a:r>
              <a:rPr lang="pl-PL" sz="1600" dirty="0" err="1"/>
              <a:t>models</a:t>
            </a:r>
            <a:r>
              <a:rPr lang="pl-PL" sz="1600" dirty="0"/>
              <a:t>.</a:t>
            </a:r>
            <a:endParaRPr lang="pl-PL" sz="3600" dirty="0"/>
          </a:p>
        </p:txBody>
      </p:sp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5</a:t>
            </a:fld>
            <a:endParaRPr lang="pl-PL"/>
          </a:p>
        </p:txBody>
      </p:sp>
      <p:sp>
        <p:nvSpPr>
          <p:cNvPr id="12" name="Tytuł 14">
            <a:extLst>
              <a:ext uri="{FF2B5EF4-FFF2-40B4-BE49-F238E27FC236}">
                <a16:creationId xmlns:a16="http://schemas.microsoft.com/office/drawing/2014/main" id="{3C5AF7BD-329F-0069-BED7-FA16507EF215}"/>
              </a:ext>
            </a:extLst>
          </p:cNvPr>
          <p:cNvSpPr txBox="1">
            <a:spLocks/>
          </p:cNvSpPr>
          <p:nvPr/>
        </p:nvSpPr>
        <p:spPr>
          <a:xfrm>
            <a:off x="4236100" y="-57250"/>
            <a:ext cx="3719800" cy="131752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First tested model</a:t>
            </a:r>
            <a:endParaRPr lang="en-GB" sz="6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72573F-05B5-4CB9-FD68-B0D53B67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851" y="2502222"/>
            <a:ext cx="2537373" cy="377929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830EE51-B85F-D67C-0074-70911345B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636" b="4967"/>
          <a:stretch/>
        </p:blipFill>
        <p:spPr>
          <a:xfrm>
            <a:off x="7172469" y="4192703"/>
            <a:ext cx="3238269" cy="1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8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9862"/>
            <a:ext cx="10697239" cy="836664"/>
          </a:xfrm>
        </p:spPr>
        <p:txBody>
          <a:bodyPr rtlCol="0">
            <a:noAutofit/>
          </a:bodyPr>
          <a:lstStyle/>
          <a:p>
            <a:pPr rtl="0"/>
            <a:r>
              <a:rPr lang="en-GB" sz="1600" dirty="0"/>
              <a:t>Second model was inspired by VGG16 model with its sets of 2 convolutional and 1 pooling layers. The results were always around </a:t>
            </a:r>
            <a:r>
              <a:rPr lang="pl-PL" sz="1600" dirty="0"/>
              <a:t>73</a:t>
            </a:r>
            <a:r>
              <a:rPr lang="en-GB" sz="1600" dirty="0"/>
              <a:t>%</a:t>
            </a:r>
            <a:r>
              <a:rPr lang="pl-PL" sz="1600" dirty="0"/>
              <a:t>. At </a:t>
            </a:r>
            <a:r>
              <a:rPr lang="pl-PL" sz="1600" dirty="0" err="1"/>
              <a:t>first</a:t>
            </a:r>
            <a:r>
              <a:rPr lang="pl-PL" sz="1600" dirty="0"/>
              <a:t> the </a:t>
            </a:r>
            <a:r>
              <a:rPr lang="pl-PL" sz="1600" dirty="0" err="1"/>
              <a:t>compiled</a:t>
            </a:r>
            <a:r>
              <a:rPr lang="pl-PL" sz="1600" dirty="0"/>
              <a:t> </a:t>
            </a:r>
            <a:r>
              <a:rPr lang="pl-PL" sz="1600" dirty="0" err="1"/>
              <a:t>losses</a:t>
            </a:r>
            <a:r>
              <a:rPr lang="pl-PL" sz="1600" dirty="0"/>
              <a:t> </a:t>
            </a:r>
            <a:r>
              <a:rPr lang="pl-PL" sz="1600" dirty="0" err="1"/>
              <a:t>were</a:t>
            </a:r>
            <a:r>
              <a:rPr lang="pl-PL" sz="1600" dirty="0"/>
              <a:t> </a:t>
            </a:r>
            <a:r>
              <a:rPr lang="pl-PL" sz="1600" dirty="0" err="1"/>
              <a:t>done</a:t>
            </a:r>
            <a:r>
              <a:rPr lang="pl-PL" sz="1600" dirty="0"/>
              <a:t> by </a:t>
            </a:r>
            <a:r>
              <a:rPr lang="pl-PL" sz="1600" dirty="0" err="1"/>
              <a:t>binary</a:t>
            </a:r>
            <a:r>
              <a:rPr lang="pl-PL" sz="1600" dirty="0"/>
              <a:t> </a:t>
            </a:r>
            <a:r>
              <a:rPr lang="pl-PL" sz="1600" dirty="0" err="1"/>
              <a:t>crossentropy</a:t>
            </a:r>
            <a:r>
              <a:rPr lang="pl-PL" sz="1600" dirty="0"/>
              <a:t>. </a:t>
            </a:r>
            <a:r>
              <a:rPr lang="en-GB" sz="1600" dirty="0"/>
              <a:t>The method didn’t really work with 2 categories that we gave it. It is better to use this method if you want to define if something is or isn’t.</a:t>
            </a:r>
            <a:endParaRPr lang="pl-PL" sz="3600" dirty="0"/>
          </a:p>
        </p:txBody>
      </p:sp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6</a:t>
            </a:fld>
            <a:endParaRPr lang="pl-PL"/>
          </a:p>
        </p:txBody>
      </p:sp>
      <p:sp>
        <p:nvSpPr>
          <p:cNvPr id="12" name="Tytuł 14">
            <a:extLst>
              <a:ext uri="{FF2B5EF4-FFF2-40B4-BE49-F238E27FC236}">
                <a16:creationId xmlns:a16="http://schemas.microsoft.com/office/drawing/2014/main" id="{3C5AF7BD-329F-0069-BED7-FA16507EF215}"/>
              </a:ext>
            </a:extLst>
          </p:cNvPr>
          <p:cNvSpPr txBox="1">
            <a:spLocks/>
          </p:cNvSpPr>
          <p:nvPr/>
        </p:nvSpPr>
        <p:spPr>
          <a:xfrm>
            <a:off x="3976607" y="0"/>
            <a:ext cx="4238786" cy="131752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Second tested model</a:t>
            </a:r>
            <a:endParaRPr lang="en-GB" sz="6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48A0DE1-D882-80E4-D152-445C62157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8" t="-1035"/>
          <a:stretch/>
        </p:blipFill>
        <p:spPr>
          <a:xfrm>
            <a:off x="7365534" y="4052829"/>
            <a:ext cx="2163956" cy="21174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5FDEDF5-0E7E-7DEE-B733-B8AC38EC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31" y="2526680"/>
            <a:ext cx="2631217" cy="38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1456" y="2273417"/>
            <a:ext cx="3565524" cy="3280825"/>
          </a:xfrm>
        </p:spPr>
        <p:txBody>
          <a:bodyPr wrap="square" rtlCol="0" anchor="b">
            <a:normAutofit fontScale="90000"/>
          </a:bodyPr>
          <a:lstStyle/>
          <a:p>
            <a:r>
              <a:rPr lang="en-GB" sz="2300" dirty="0"/>
              <a:t>Last method that we tried focus on setting loss to </a:t>
            </a:r>
            <a:r>
              <a:rPr lang="en-GB" sz="2300" b="0" dirty="0" err="1">
                <a:effectLst/>
              </a:rPr>
              <a:t>kl_divergence</a:t>
            </a:r>
            <a:r>
              <a:rPr lang="en-GB" sz="2300" b="0" dirty="0">
                <a:effectLst/>
              </a:rPr>
              <a:t> </a:t>
            </a:r>
            <a:r>
              <a:rPr lang="en-GB" sz="2300" dirty="0"/>
              <a:t>while compiling. </a:t>
            </a:r>
            <a:r>
              <a:rPr lang="pl-PL" sz="2300" dirty="0"/>
              <a:t>We </a:t>
            </a:r>
            <a:r>
              <a:rPr lang="pl-PL" sz="2300" dirty="0" err="1"/>
              <a:t>also</a:t>
            </a:r>
            <a:r>
              <a:rPr lang="pl-PL" sz="2300" dirty="0"/>
              <a:t> 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</a:rPr>
              <a:t>added two layers of dropout for preventing the overlearning also tweaked some filters of convolutional layers </a:t>
            </a:r>
            <a:r>
              <a:rPr lang="en-GB" sz="2300" dirty="0"/>
              <a:t>This resulted in 91.5% accuracy. Right now if we change parameters we can only see diminishing returns.</a:t>
            </a:r>
            <a:endParaRPr lang="pl-PL" sz="23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1832A68-8813-D59B-991A-EAFEA6D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58" y="0"/>
            <a:ext cx="4080509" cy="6858000"/>
          </a:xfrm>
          <a:prstGeom prst="rect">
            <a:avLst/>
          </a:prstGeom>
          <a:noFill/>
        </p:spPr>
      </p:pic>
      <p:sp>
        <p:nvSpPr>
          <p:cNvPr id="21" name="Numer slajdu — symbol zastępczy 20" hidden="1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7</a:t>
            </a:fld>
            <a:endParaRPr lang="pl-PL"/>
          </a:p>
        </p:txBody>
      </p:sp>
      <p:sp>
        <p:nvSpPr>
          <p:cNvPr id="7" name="Tytuł 14">
            <a:extLst>
              <a:ext uri="{FF2B5EF4-FFF2-40B4-BE49-F238E27FC236}">
                <a16:creationId xmlns:a16="http://schemas.microsoft.com/office/drawing/2014/main" id="{D2C7648F-2F37-776D-38F8-80D1B2A40651}"/>
              </a:ext>
            </a:extLst>
          </p:cNvPr>
          <p:cNvSpPr txBox="1">
            <a:spLocks/>
          </p:cNvSpPr>
          <p:nvPr/>
        </p:nvSpPr>
        <p:spPr>
          <a:xfrm>
            <a:off x="6926046" y="245590"/>
            <a:ext cx="4948827" cy="67371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l-PL" sz="4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Best performing model</a:t>
            </a:r>
            <a:endParaRPr lang="en-GB" sz="6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F27C5E3-33AA-69D8-EE91-BE54E5251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9"/>
          <a:stretch/>
        </p:blipFill>
        <p:spPr>
          <a:xfrm>
            <a:off x="7366015" y="5744591"/>
            <a:ext cx="3676407" cy="38821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554CAEC1-4A85-837E-461B-73F0EED15EBC}"/>
              </a:ext>
            </a:extLst>
          </p:cNvPr>
          <p:cNvSpPr txBox="1"/>
          <p:nvPr/>
        </p:nvSpPr>
        <p:spPr>
          <a:xfrm>
            <a:off x="-610299" y="2836730"/>
            <a:ext cx="37813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95000"/>
                  </a:schemeClr>
                </a:solidFill>
              </a:rPr>
              <a:t>Convolutional layer kernel size: 3x3</a:t>
            </a:r>
            <a:br>
              <a:rPr lang="en-GB" sz="1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GB" sz="1400" dirty="0" err="1">
                <a:solidFill>
                  <a:schemeClr val="tx1">
                    <a:lumMod val="95000"/>
                  </a:schemeClr>
                </a:solidFill>
              </a:rPr>
              <a:t>Maxpooling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</a:rPr>
              <a:t> pool size: 2x2</a:t>
            </a:r>
            <a:br>
              <a:rPr lang="en-GB" sz="1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GB" sz="1400" dirty="0" err="1">
                <a:solidFill>
                  <a:schemeClr val="tx1">
                    <a:lumMod val="95000"/>
                  </a:schemeClr>
                </a:solidFill>
              </a:rPr>
              <a:t>Maxpooling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</a:rPr>
              <a:t> strides: 2</a:t>
            </a:r>
            <a:br>
              <a:rPr lang="en-GB" sz="1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GB" sz="1400" dirty="0">
                <a:solidFill>
                  <a:schemeClr val="tx1">
                    <a:lumMod val="95000"/>
                  </a:schemeClr>
                </a:solidFill>
              </a:rPr>
              <a:t>Dropout: 0.25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8179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pl-PL" dirty="0"/>
              <a:t>GUI</a:t>
            </a:r>
          </a:p>
        </p:txBody>
      </p:sp>
      <p:pic>
        <p:nvPicPr>
          <p:cNvPr id="16" name="Obraz — symbol zastępczy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0"/>
            <a:ext cx="4794930" cy="3776472"/>
          </a:xfrm>
        </p:spPr>
      </p:pic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rmAutofit/>
          </a:bodyPr>
          <a:lstStyle/>
          <a:p>
            <a:pPr rtl="0"/>
            <a:r>
              <a:rPr lang="pl-PL" sz="1700" dirty="0"/>
              <a:t>We </a:t>
            </a:r>
            <a:r>
              <a:rPr lang="pl-PL" sz="1700" dirty="0" err="1"/>
              <a:t>decided</a:t>
            </a:r>
            <a:r>
              <a:rPr lang="pl-PL" sz="1700" dirty="0"/>
              <a:t> to </a:t>
            </a:r>
            <a:r>
              <a:rPr lang="pl-PL" sz="1700" dirty="0" err="1"/>
              <a:t>use</a:t>
            </a:r>
            <a:r>
              <a:rPr lang="pl-PL" sz="1700" dirty="0"/>
              <a:t> </a:t>
            </a:r>
            <a:r>
              <a:rPr lang="pl-PL" sz="1700" dirty="0" err="1"/>
              <a:t>gui</a:t>
            </a:r>
            <a:r>
              <a:rPr lang="pl-PL" sz="1700" dirty="0"/>
              <a:t> from qt5 </a:t>
            </a:r>
            <a:r>
              <a:rPr lang="pl-PL" sz="1700" dirty="0" err="1"/>
              <a:t>library</a:t>
            </a:r>
            <a:r>
              <a:rPr lang="pl-PL" sz="1700" dirty="0"/>
              <a:t>. It was </a:t>
            </a:r>
            <a:r>
              <a:rPr lang="pl-PL" sz="1700" dirty="0" err="1"/>
              <a:t>really</a:t>
            </a:r>
            <a:r>
              <a:rPr lang="pl-PL" sz="1700" dirty="0"/>
              <a:t> </a:t>
            </a:r>
            <a:r>
              <a:rPr lang="pl-PL" sz="1700" dirty="0" err="1"/>
              <a:t>easy</a:t>
            </a:r>
            <a:r>
              <a:rPr lang="pl-PL" sz="1700" dirty="0"/>
              <a:t> to </a:t>
            </a:r>
            <a:r>
              <a:rPr lang="pl-PL" sz="1700" dirty="0" err="1"/>
              <a:t>create</a:t>
            </a:r>
            <a:r>
              <a:rPr lang="pl-PL" sz="1700" dirty="0"/>
              <a:t> menu with drag and drop designer and </a:t>
            </a:r>
            <a:r>
              <a:rPr lang="pl-PL" sz="1700" dirty="0" err="1"/>
              <a:t>compile</a:t>
            </a:r>
            <a:r>
              <a:rPr lang="pl-PL" sz="1700" dirty="0"/>
              <a:t> </a:t>
            </a:r>
            <a:r>
              <a:rPr lang="pl-PL" sz="1700" dirty="0" err="1"/>
              <a:t>given</a:t>
            </a:r>
            <a:r>
              <a:rPr lang="pl-PL" sz="1700" dirty="0"/>
              <a:t> .</a:t>
            </a:r>
            <a:r>
              <a:rPr lang="pl-PL" sz="1700" dirty="0" err="1"/>
              <a:t>ui</a:t>
            </a:r>
            <a:r>
              <a:rPr lang="pl-PL" sz="1700" dirty="0"/>
              <a:t> file to </a:t>
            </a:r>
            <a:r>
              <a:rPr lang="pl-PL" sz="1700" dirty="0" err="1"/>
              <a:t>python</a:t>
            </a:r>
            <a:r>
              <a:rPr lang="pl-PL" sz="1700" dirty="0"/>
              <a:t>. It </a:t>
            </a:r>
            <a:r>
              <a:rPr lang="pl-PL" sz="1700" dirty="0" err="1"/>
              <a:t>resulted</a:t>
            </a:r>
            <a:r>
              <a:rPr lang="pl-PL" sz="1700" dirty="0"/>
              <a:t> in </a:t>
            </a:r>
            <a:r>
              <a:rPr lang="en-GB" sz="1700" dirty="0"/>
              <a:t>beautiful </a:t>
            </a:r>
            <a:r>
              <a:rPr lang="pl-PL" sz="1700" dirty="0"/>
              <a:t> </a:t>
            </a:r>
            <a:r>
              <a:rPr lang="pl-PL" sz="1700" dirty="0" err="1"/>
              <a:t>app</a:t>
            </a:r>
            <a:r>
              <a:rPr lang="en-GB" sz="1700" dirty="0" err="1"/>
              <a:t>lication</a:t>
            </a:r>
            <a:r>
              <a:rPr lang="en-GB" sz="1700" dirty="0"/>
              <a:t> with many known features.</a:t>
            </a:r>
            <a:endParaRPr lang="pl-PL" sz="1700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8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44D9C57-3B70-5E62-6B46-829A57B32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070" y="0"/>
            <a:ext cx="4794930" cy="381193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D731E28-301C-7606-6D7E-A11760616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5344907" y="1337434"/>
            <a:ext cx="1502186" cy="11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pl-PL" dirty="0"/>
              <a:t>The end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18519B43-C312-79EE-D1E5-01B6834B5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Obraz — symbol zastępczy 26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5576" r="-1" b="-1"/>
          <a:stretch/>
        </p:blipFill>
        <p:spPr>
          <a:xfrm>
            <a:off x="6556248" y="548640"/>
            <a:ext cx="5084064" cy="2880360"/>
          </a:xfrm>
          <a:noFill/>
        </p:spPr>
      </p:pic>
      <p:pic>
        <p:nvPicPr>
          <p:cNvPr id="33" name="Obraz — symbol zastępczy 32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10579" r="-1" b="13880"/>
          <a:stretch/>
        </p:blipFill>
        <p:spPr>
          <a:xfrm>
            <a:off x="6556248" y="3429000"/>
            <a:ext cx="5084064" cy="2880360"/>
          </a:xfrm>
          <a:noFill/>
        </p:spPr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{0E5112EA-398B-47F8-9EB5-20AABED584CA}tf33713516_win32</Template>
  <TotalTime>355</TotalTime>
  <Words>410</Words>
  <Application>Microsoft Office PowerPoint</Application>
  <PresentationFormat>Panoramiczny</PresentationFormat>
  <Paragraphs>36</Paragraphs>
  <Slides>9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Times New Roman</vt:lpstr>
      <vt:lpstr>3DFloatVTI</vt:lpstr>
      <vt:lpstr>BIAI Project – Check for Whale or Dolphin</vt:lpstr>
      <vt:lpstr>Main goal</vt:lpstr>
      <vt:lpstr>Chosen software </vt:lpstr>
      <vt:lpstr>Decided to go with Convolutional Neural Network (CNN) mainly cause of the need to process images and find distinct features of a Dolphin or a Whale. This model lets create convolutional layers, that work like a small „window” for checking a group of pixels in search for a specific pattern and then convert it to one pixel value.</vt:lpstr>
      <vt:lpstr>First model was inspired by VGG16 model with its sets of 2 convolutional and 1 pooling layers, but because of a big number of filters it required some time to finish training. (around 3 minutes for 1 epoch) The results were always around 65%. At first the compiled losses were done with Poisson method. It soon lost to other models.</vt:lpstr>
      <vt:lpstr>Second model was inspired by VGG16 model with its sets of 2 convolutional and 1 pooling layers. The results were always around 73%. At first the compiled losses were done by binary crossentropy. The method didn’t really work with 2 categories that we gave it. It is better to use this method if you want to define if something is or isn’t.</vt:lpstr>
      <vt:lpstr>Last method that we tried focus on setting loss to kl_divergence while compiling. We also added two layers of dropout for preventing the overlearning also tweaked some filters of convolutional layers This resulted in 91.5% accuracy. Right now if we change parameters we can only see diminishing returns.</vt:lpstr>
      <vt:lpstr>GUI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BIAI Project – Check for Whale or Dolphin</dc:title>
  <dc:creator>Kacper</dc:creator>
  <cp:lastModifiedBy>Kacper</cp:lastModifiedBy>
  <cp:revision>31</cp:revision>
  <dcterms:created xsi:type="dcterms:W3CDTF">2022-06-17T14:44:45Z</dcterms:created>
  <dcterms:modified xsi:type="dcterms:W3CDTF">2022-06-19T11:31:12Z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